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ssandro Ristori" initials="AR" lastIdx="1" clrIdx="0">
    <p:extLst>
      <p:ext uri="{19B8F6BF-5375-455C-9EA6-DF929625EA0E}">
        <p15:presenceInfo xmlns:p15="http://schemas.microsoft.com/office/powerpoint/2012/main" userId="Alessandro Ristor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2B2B"/>
    <a:srgbClr val="4C52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67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38E883-25E3-46F0-B0DE-FED115B5F3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B555382-F4B6-45A5-A098-2A2B12125E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8C27FC9-F032-4B71-915A-878FFB777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58603-705B-40D8-9161-6436B4E3275E}" type="datetimeFigureOut">
              <a:rPr lang="it-IT" smtClean="0"/>
              <a:t>02/05/2021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8604245-3879-443A-990E-0E1EC8971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F9D88DB-1267-4C45-BDC6-115BE0921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45174-9298-406F-AE26-C8C5FDD81D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6893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153169-4183-4065-9AD4-EE8960049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E7A9A8E-6757-4E8B-BAEB-FE9FD589F5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8853E75-D0A0-4801-8FC5-76F4B8C30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58603-705B-40D8-9161-6436B4E3275E}" type="datetimeFigureOut">
              <a:rPr lang="it-IT" smtClean="0"/>
              <a:t>02/05/2021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92D8D15-B304-4983-B3AC-E717B2F4D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A58F2B4-9163-46AD-A50B-F294FEBC7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45174-9298-406F-AE26-C8C5FDD81D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8955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52DE5899-D81A-4890-933E-4C1FFFE480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4C621E5-A45A-4DBB-9227-01B67DFBEE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6C57EDA-4F7C-42A2-B193-F0F940ED3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58603-705B-40D8-9161-6436B4E3275E}" type="datetimeFigureOut">
              <a:rPr lang="it-IT" smtClean="0"/>
              <a:t>02/05/2021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FDCE7CD-AF53-4C36-B533-D1F0758B8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C572E9F-CBEE-4A08-9B00-9F119DF34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45174-9298-406F-AE26-C8C5FDD81D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4960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0ED658-0FF2-4727-9F88-CBCB3BA74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21D1C85-D04F-4305-A64F-AFBF16A273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1F3D907-D68F-4456-95BD-66C4A26EA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58603-705B-40D8-9161-6436B4E3275E}" type="datetimeFigureOut">
              <a:rPr lang="it-IT" smtClean="0"/>
              <a:t>02/05/2021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8CE238-93BA-4C67-B75D-ABE3D97C1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908CFB8-3A2C-492B-B0BC-A6104117D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45174-9298-406F-AE26-C8C5FDD81D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7013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3ADEB8E-F12C-49FB-B2BD-E4331FD03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6E7707C-E9CE-4F2E-B62B-FAEE9EDE4B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C5425B5-4D3E-4741-AE62-70814668B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58603-705B-40D8-9161-6436B4E3275E}" type="datetimeFigureOut">
              <a:rPr lang="it-IT" smtClean="0"/>
              <a:t>02/05/2021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73E0015-0E7A-4D13-841F-7B0AB8FB4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6E442FA-8524-4542-A4A2-CB90D8EE0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45174-9298-406F-AE26-C8C5FDD81D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4578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7F18B06-CD82-420B-83B6-9DEF136B5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276A55E-9684-4E74-A4E9-3F02C9C276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F18ED6F-49C0-4988-9211-1F73536FF6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0017B92-382B-4590-8B3B-530D0D1D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58603-705B-40D8-9161-6436B4E3275E}" type="datetimeFigureOut">
              <a:rPr lang="it-IT" smtClean="0"/>
              <a:t>02/05/2021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9008692-A07D-43AE-AD23-D26A9E5F4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54DCF8C-8221-48CD-84C2-FD462AB01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45174-9298-406F-AE26-C8C5FDD81D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8969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36EAC2-CD81-47BD-94BD-BCE5F4C8E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60476D5-43A0-4798-9BC6-EADEE504ED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263ECE1-24AA-4931-AE6C-EAF60D9AF5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D784A476-BBF3-4320-B701-4BBC8E6ACF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9C3B768-2B72-44FA-9B8E-A0667A94AD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8303F24E-E1CD-4C4C-AE5E-EADD0E506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58603-705B-40D8-9161-6436B4E3275E}" type="datetimeFigureOut">
              <a:rPr lang="it-IT" smtClean="0"/>
              <a:t>02/05/2021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271D8EF5-CD3C-4ACB-999A-38BB76ACE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47263FC1-FF6A-4345-A228-657B5ED60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45174-9298-406F-AE26-C8C5FDD81D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7267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A3B1082-EF02-46AF-A8B7-14BDE0E69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0C1AF8F-9B51-435A-9BA0-B4EDA5211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58603-705B-40D8-9161-6436B4E3275E}" type="datetimeFigureOut">
              <a:rPr lang="it-IT" smtClean="0"/>
              <a:t>02/05/2021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3B84600-4BE5-4F6E-A033-212B06810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00E1931-5602-402D-8A90-19BB90A51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45174-9298-406F-AE26-C8C5FDD81D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4061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3DA806F7-403E-4193-888A-F06F44050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58603-705B-40D8-9161-6436B4E3275E}" type="datetimeFigureOut">
              <a:rPr lang="it-IT" smtClean="0"/>
              <a:t>02/05/2021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84B690B-AAD7-4585-99D1-2D83D3F0E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BA00FFE-6267-465A-B4F3-4C8354082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45174-9298-406F-AE26-C8C5FDD81D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5879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B5834B-37AE-4B00-9770-E7DACDA5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ADC7CA0-D669-4E85-9197-EC04C3BF43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565AC0A-F18F-4934-BA52-83F424CA43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8E21A73-FF8E-4527-80A5-997245F2F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58603-705B-40D8-9161-6436B4E3275E}" type="datetimeFigureOut">
              <a:rPr lang="it-IT" smtClean="0"/>
              <a:t>02/05/2021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8BFA98C-F727-45FA-82A1-EAA3A94AF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995D319-FDE2-48AB-952A-0D14D2796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45174-9298-406F-AE26-C8C5FDD81D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125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1276B7-7FBF-45C2-90B1-4376703F6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AC33F717-FA86-4A12-908B-B0A3EEA35F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D100C4D-8C23-4615-B006-B77E0EEEE8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B38D585-F1DB-4D0B-8CD1-8FE7A3666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58603-705B-40D8-9161-6436B4E3275E}" type="datetimeFigureOut">
              <a:rPr lang="it-IT" smtClean="0"/>
              <a:t>02/05/2021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962A448-7560-4B5C-AD24-0DB7F0674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C7A9BFB-59B4-4473-88D1-1C6A79D20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45174-9298-406F-AE26-C8C5FDD81D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7022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9D32E6E6-576F-4229-8BD3-1A1C1DF48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2770E56-B050-4918-8D88-3F7BB28CD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B542DE0-2898-4F0F-B8E2-70940A2D0C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658603-705B-40D8-9161-6436B4E3275E}" type="datetimeFigureOut">
              <a:rPr lang="it-IT" smtClean="0"/>
              <a:t>02/05/2021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CE54EAD-8D2F-4AE0-A33F-559342E86C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EC39C34-24EF-4208-B5FA-CE15A92C0D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45174-9298-406F-AE26-C8C5FDD81D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3220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8FD74D4-C0F3-4E5B-9628-885593F0B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6FB54FB-16BC-42F1-AC2A-CC4EB373BC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7864" y="901283"/>
            <a:ext cx="4898135" cy="134669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Midterm 2</a:t>
            </a:r>
            <a:b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Assignment 3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7CFD9A-AD7C-42E8-898D-F51A83B12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790F0BB7-12ED-48B8-B847-C7ABDC9CE1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330" y="1008101"/>
            <a:ext cx="4738918" cy="4837988"/>
          </a:xfrm>
          <a:prstGeom prst="rect">
            <a:avLst/>
          </a:prstGeom>
          <a:effectLst>
            <a:outerShdw sx="1000" sy="1000" rotWithShape="0">
              <a:prstClr val="black"/>
            </a:outerShdw>
          </a:effec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EB5BC4DE-A7C1-4631-A6ED-41D609E5C8ED}"/>
              </a:ext>
            </a:extLst>
          </p:cNvPr>
          <p:cNvSpPr txBox="1"/>
          <p:nvPr/>
        </p:nvSpPr>
        <p:spPr>
          <a:xfrm>
            <a:off x="8833281" y="6225265"/>
            <a:ext cx="32492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it-IT" sz="3200" dirty="0"/>
              <a:t>Alessandro Ristori</a:t>
            </a:r>
          </a:p>
        </p:txBody>
      </p:sp>
      <p:sp>
        <p:nvSpPr>
          <p:cNvPr id="8" name="Sottotitolo 7">
            <a:extLst>
              <a:ext uri="{FF2B5EF4-FFF2-40B4-BE49-F238E27FC236}">
                <a16:creationId xmlns:a16="http://schemas.microsoft.com/office/drawing/2014/main" id="{1B3EF204-7F84-41B6-9F67-422B6230DAA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94096" y="3842932"/>
            <a:ext cx="4167115" cy="2163551"/>
          </a:xfrm>
          <a:prstGeom prst="rect">
            <a:avLst/>
          </a:prstGeom>
        </p:spPr>
        <p:txBody>
          <a:bodyPr rtlCol="0" anchor="t">
            <a:normAutofit/>
          </a:bodyPr>
          <a:lstStyle/>
          <a:p>
            <a:pPr algn="l"/>
            <a:r>
              <a:rPr lang="it-IT" dirty="0" err="1"/>
              <a:t>Intelligent</a:t>
            </a:r>
            <a:r>
              <a:rPr lang="it-IT" dirty="0"/>
              <a:t> Systems for Pattern </a:t>
            </a:r>
            <a:r>
              <a:rPr lang="it-IT" dirty="0" err="1"/>
              <a:t>Recognition</a:t>
            </a:r>
            <a:endParaRPr lang="it-IT" dirty="0"/>
          </a:p>
          <a:p>
            <a:pPr algn="l"/>
            <a:r>
              <a:rPr lang="it-IT" dirty="0"/>
              <a:t>Master Degree in Computer Science, AI Curriculum</a:t>
            </a:r>
          </a:p>
          <a:p>
            <a:pPr algn="l"/>
            <a:r>
              <a:rPr lang="it-IT" dirty="0"/>
              <a:t>A.Y. 2020/2021</a:t>
            </a:r>
          </a:p>
        </p:txBody>
      </p:sp>
    </p:spTree>
    <p:extLst>
      <p:ext uri="{BB962C8B-B14F-4D97-AF65-F5344CB8AC3E}">
        <p14:creationId xmlns:p14="http://schemas.microsoft.com/office/powerpoint/2010/main" val="517195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C52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6">
            <a:extLst>
              <a:ext uri="{FF2B5EF4-FFF2-40B4-BE49-F238E27FC236}">
                <a16:creationId xmlns:a16="http://schemas.microsoft.com/office/drawing/2014/main" id="{3F24A09B-713F-43FC-AB6E-B88083968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rgbClr val="4138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0B91AB35-C3B4-4B70-B3DD-13D63B7DA2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33975" y="2423149"/>
            <a:ext cx="0" cy="201168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F7F64209-5F05-45DE-A9F8-239CFC5A31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302" y="3286957"/>
            <a:ext cx="6744699" cy="3571044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54534CEA-0BEC-48E4-A007-792DABC0F7AB}"/>
              </a:ext>
            </a:extLst>
          </p:cNvPr>
          <p:cNvSpPr txBox="1"/>
          <p:nvPr/>
        </p:nvSpPr>
        <p:spPr>
          <a:xfrm>
            <a:off x="-1" y="0"/>
            <a:ext cx="5447301" cy="6858000"/>
          </a:xfrm>
          <a:prstGeom prst="rect">
            <a:avLst/>
          </a:prstGeom>
          <a:solidFill>
            <a:srgbClr val="4C5254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9BADFBB-35AE-4782-9350-858071490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5456" y="640080"/>
            <a:ext cx="3125193" cy="557781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RBM Code</a:t>
            </a:r>
          </a:p>
        </p:txBody>
      </p:sp>
      <p:pic>
        <p:nvPicPr>
          <p:cNvPr id="39" name="Immagine 38" descr="Immagine che contiene testo&#10;&#10;Descrizione generata automaticamente">
            <a:extLst>
              <a:ext uri="{FF2B5EF4-FFF2-40B4-BE49-F238E27FC236}">
                <a16:creationId xmlns:a16="http://schemas.microsoft.com/office/drawing/2014/main" id="{25EF94C6-CB4C-49B5-90AB-FABD3138F5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300" y="-1"/>
            <a:ext cx="6744701" cy="3286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806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79FD14CD-D8DE-4FF8-9A05-1845FF6FB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5694" y="0"/>
            <a:ext cx="4375831" cy="3429000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B33954B9-1A19-4FFE-940B-75688E6F86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6170" y="3429000"/>
            <a:ext cx="4375830" cy="342900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9176411-D69B-4DD7-B9CE-3BAB50BE0E5B}"/>
              </a:ext>
            </a:extLst>
          </p:cNvPr>
          <p:cNvSpPr txBox="1"/>
          <p:nvPr/>
        </p:nvSpPr>
        <p:spPr>
          <a:xfrm>
            <a:off x="0" y="0"/>
            <a:ext cx="7816168" cy="6858000"/>
          </a:xfrm>
          <a:prstGeom prst="rect">
            <a:avLst/>
          </a:prstGeom>
          <a:solidFill>
            <a:srgbClr val="4C5254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pic>
        <p:nvPicPr>
          <p:cNvPr id="3" name="Immagine 2" descr="Immagine che contiene testo, arancia&#10;&#10;Descrizione generata automaticamente">
            <a:extLst>
              <a:ext uri="{FF2B5EF4-FFF2-40B4-BE49-F238E27FC236}">
                <a16:creationId xmlns:a16="http://schemas.microsoft.com/office/drawing/2014/main" id="{1AC1BB1E-025A-4049-B59C-4ECECCE5A0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265041"/>
            <a:ext cx="7816168" cy="614371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AB7316D-628F-484E-9665-AA40BDADE895}"/>
              </a:ext>
            </a:extLst>
          </p:cNvPr>
          <p:cNvSpPr txBox="1"/>
          <p:nvPr/>
        </p:nvSpPr>
        <p:spPr>
          <a:xfrm>
            <a:off x="5976397" y="3077241"/>
            <a:ext cx="1207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>
                <a:solidFill>
                  <a:schemeClr val="bg1"/>
                </a:solidFill>
              </a:rPr>
              <a:t>Softmax</a:t>
            </a:r>
            <a:r>
              <a:rPr lang="it-IT" sz="1400" dirty="0">
                <a:solidFill>
                  <a:schemeClr val="bg1"/>
                </a:solidFill>
              </a:rPr>
              <a:t> 10</a:t>
            </a:r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DA527091-58DB-4676-96E5-AAF014C5207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46157" t="22398" r="3183" b="19642"/>
          <a:stretch/>
        </p:blipFill>
        <p:spPr>
          <a:xfrm>
            <a:off x="1124939" y="1660911"/>
            <a:ext cx="5771161" cy="3080552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BD40F866-7924-4AD0-8135-486CAFCB958B}"/>
              </a:ext>
            </a:extLst>
          </p:cNvPr>
          <p:cNvSpPr txBox="1"/>
          <p:nvPr/>
        </p:nvSpPr>
        <p:spPr>
          <a:xfrm>
            <a:off x="1968559" y="1782366"/>
            <a:ext cx="12073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>
                <a:solidFill>
                  <a:schemeClr val="bg1"/>
                </a:solidFill>
              </a:rPr>
              <a:t>HIdden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layer</a:t>
            </a:r>
            <a:r>
              <a:rPr lang="it-IT" sz="1400" dirty="0">
                <a:solidFill>
                  <a:schemeClr val="bg1"/>
                </a:solidFill>
              </a:rPr>
              <a:t> 100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3C8E30BB-166B-4D1A-A978-D303D792B6EE}"/>
              </a:ext>
            </a:extLst>
          </p:cNvPr>
          <p:cNvSpPr txBox="1"/>
          <p:nvPr/>
        </p:nvSpPr>
        <p:spPr>
          <a:xfrm>
            <a:off x="3000898" y="2030242"/>
            <a:ext cx="1207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>
                <a:solidFill>
                  <a:schemeClr val="bg1"/>
                </a:solidFill>
              </a:rPr>
              <a:t>ReLu</a:t>
            </a:r>
            <a:r>
              <a:rPr lang="it-IT" sz="1400" dirty="0">
                <a:solidFill>
                  <a:schemeClr val="bg1"/>
                </a:solidFill>
              </a:rPr>
              <a:t> 150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651B723-D3D7-47D4-A45A-ADC33BBEA155}"/>
              </a:ext>
            </a:extLst>
          </p:cNvPr>
          <p:cNvSpPr txBox="1"/>
          <p:nvPr/>
        </p:nvSpPr>
        <p:spPr>
          <a:xfrm>
            <a:off x="889680" y="1205898"/>
            <a:ext cx="12073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>
                <a:solidFill>
                  <a:schemeClr val="bg1"/>
                </a:solidFill>
              </a:rPr>
              <a:t>Visible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layer</a:t>
            </a:r>
            <a:r>
              <a:rPr lang="it-IT" sz="1400" dirty="0">
                <a:solidFill>
                  <a:schemeClr val="bg1"/>
                </a:solidFill>
              </a:rPr>
              <a:t> 784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BE43AA6-BB75-4990-B7CC-2633D2E32177}"/>
              </a:ext>
            </a:extLst>
          </p:cNvPr>
          <p:cNvSpPr txBox="1"/>
          <p:nvPr/>
        </p:nvSpPr>
        <p:spPr>
          <a:xfrm>
            <a:off x="3888476" y="2291371"/>
            <a:ext cx="1207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>
                <a:solidFill>
                  <a:schemeClr val="bg1"/>
                </a:solidFill>
              </a:rPr>
              <a:t>ReLu</a:t>
            </a:r>
            <a:r>
              <a:rPr lang="it-IT" sz="1400" dirty="0">
                <a:solidFill>
                  <a:schemeClr val="bg1"/>
                </a:solidFill>
              </a:rPr>
              <a:t> 80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02A0FCE-6550-43E4-8056-513CF8CA5E8A}"/>
              </a:ext>
            </a:extLst>
          </p:cNvPr>
          <p:cNvSpPr txBox="1"/>
          <p:nvPr/>
        </p:nvSpPr>
        <p:spPr>
          <a:xfrm>
            <a:off x="4952192" y="2564209"/>
            <a:ext cx="1207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>
                <a:solidFill>
                  <a:schemeClr val="bg1"/>
                </a:solidFill>
              </a:rPr>
              <a:t>ReLu</a:t>
            </a:r>
            <a:r>
              <a:rPr lang="it-IT" sz="1400" dirty="0">
                <a:solidFill>
                  <a:schemeClr val="bg1"/>
                </a:solidFill>
              </a:rPr>
              <a:t>  50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65B22324-E767-48E7-80F2-0BAA49D9A372}"/>
              </a:ext>
            </a:extLst>
          </p:cNvPr>
          <p:cNvSpPr txBox="1"/>
          <p:nvPr/>
        </p:nvSpPr>
        <p:spPr>
          <a:xfrm>
            <a:off x="337472" y="259249"/>
            <a:ext cx="71057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>
                <a:solidFill>
                  <a:schemeClr val="bg1"/>
                </a:solidFill>
              </a:rPr>
              <a:t>Model and </a:t>
            </a:r>
            <a:r>
              <a:rPr lang="it-IT" sz="4400" dirty="0" err="1">
                <a:solidFill>
                  <a:schemeClr val="bg1"/>
                </a:solidFill>
              </a:rPr>
              <a:t>confusion</a:t>
            </a:r>
            <a:r>
              <a:rPr lang="it-IT" sz="4400" dirty="0">
                <a:solidFill>
                  <a:schemeClr val="bg1"/>
                </a:solidFill>
              </a:rPr>
              <a:t> </a:t>
            </a:r>
            <a:r>
              <a:rPr lang="it-IT" sz="4400" dirty="0" err="1">
                <a:solidFill>
                  <a:schemeClr val="bg1"/>
                </a:solidFill>
              </a:rPr>
              <a:t>matrices</a:t>
            </a:r>
            <a:endParaRPr lang="it-IT" sz="4400" dirty="0">
              <a:solidFill>
                <a:schemeClr val="bg1"/>
              </a:solidFill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E1CF0ECB-EEE5-4F2D-8E74-D011787EB4A3}"/>
              </a:ext>
            </a:extLst>
          </p:cNvPr>
          <p:cNvSpPr txBox="1"/>
          <p:nvPr/>
        </p:nvSpPr>
        <p:spPr>
          <a:xfrm>
            <a:off x="1037022" y="5146911"/>
            <a:ext cx="19638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chemeClr val="bg1"/>
                </a:solidFill>
              </a:rPr>
              <a:t>RBM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2F94C4C-C7FA-4C11-B6C6-BF21CBC244A2}"/>
              </a:ext>
            </a:extLst>
          </p:cNvPr>
          <p:cNvSpPr txBox="1"/>
          <p:nvPr/>
        </p:nvSpPr>
        <p:spPr>
          <a:xfrm>
            <a:off x="3274582" y="5133255"/>
            <a:ext cx="3533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Classifier</a:t>
            </a:r>
            <a:endParaRPr lang="it-IT" sz="4000" dirty="0">
              <a:solidFill>
                <a:schemeClr val="bg1"/>
              </a:solidFill>
            </a:endParaRPr>
          </a:p>
        </p:txBody>
      </p:sp>
      <p:sp>
        <p:nvSpPr>
          <p:cNvPr id="19" name="Parentesi graffa aperta 18">
            <a:extLst>
              <a:ext uri="{FF2B5EF4-FFF2-40B4-BE49-F238E27FC236}">
                <a16:creationId xmlns:a16="http://schemas.microsoft.com/office/drawing/2014/main" id="{CE95A980-8D7D-4022-B45C-B39E8F254A8C}"/>
              </a:ext>
            </a:extLst>
          </p:cNvPr>
          <p:cNvSpPr/>
          <p:nvPr/>
        </p:nvSpPr>
        <p:spPr>
          <a:xfrm rot="16200000">
            <a:off x="1665016" y="4063204"/>
            <a:ext cx="707887" cy="1664222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1"/>
              </a:solidFill>
            </a:endParaRPr>
          </a:p>
        </p:txBody>
      </p:sp>
      <p:sp>
        <p:nvSpPr>
          <p:cNvPr id="20" name="Parentesi graffa aperta 19">
            <a:extLst>
              <a:ext uri="{FF2B5EF4-FFF2-40B4-BE49-F238E27FC236}">
                <a16:creationId xmlns:a16="http://schemas.microsoft.com/office/drawing/2014/main" id="{E1E01BC5-537F-4740-AFE2-277355BF36AA}"/>
              </a:ext>
            </a:extLst>
          </p:cNvPr>
          <p:cNvSpPr/>
          <p:nvPr/>
        </p:nvSpPr>
        <p:spPr>
          <a:xfrm rot="16200000">
            <a:off x="4637965" y="3117211"/>
            <a:ext cx="707887" cy="3631973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3807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E93274F9-7187-4464-A574-833FF7804DE5}"/>
              </a:ext>
            </a:extLst>
          </p:cNvPr>
          <p:cNvSpPr txBox="1"/>
          <p:nvPr/>
        </p:nvSpPr>
        <p:spPr>
          <a:xfrm>
            <a:off x="0" y="0"/>
            <a:ext cx="5875380" cy="6858000"/>
          </a:xfrm>
          <a:prstGeom prst="rect">
            <a:avLst/>
          </a:prstGeom>
          <a:solidFill>
            <a:srgbClr val="4C5254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A7C23F8-134F-453E-A9E6-DEB0AE1E5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790" y="368844"/>
            <a:ext cx="5219700" cy="1000016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</a:rPr>
              <a:t>What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if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we</a:t>
            </a:r>
            <a:r>
              <a:rPr lang="it-IT" dirty="0">
                <a:solidFill>
                  <a:schemeClr val="bg1"/>
                </a:solidFill>
              </a:rPr>
              <a:t> rotate the </a:t>
            </a:r>
            <a:r>
              <a:rPr lang="it-IT" dirty="0" err="1">
                <a:solidFill>
                  <a:schemeClr val="bg1"/>
                </a:solidFill>
              </a:rPr>
              <a:t>digits</a:t>
            </a:r>
            <a:r>
              <a:rPr lang="it-IT" dirty="0">
                <a:solidFill>
                  <a:schemeClr val="bg1"/>
                </a:solidFill>
              </a:rPr>
              <a:t> by a </a:t>
            </a:r>
            <a:r>
              <a:rPr lang="it-IT" dirty="0" err="1">
                <a:solidFill>
                  <a:schemeClr val="bg1"/>
                </a:solidFill>
              </a:rPr>
              <a:t>few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radiants</a:t>
            </a:r>
            <a:r>
              <a:rPr lang="it-IT" dirty="0">
                <a:solidFill>
                  <a:schemeClr val="bg1"/>
                </a:solidFill>
              </a:rPr>
              <a:t>?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ED4C439-7423-4E75-A0A8-E8D1D88244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119" y="1692709"/>
            <a:ext cx="1114424" cy="111442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7C6B4F82-701C-46C8-B5DA-36CA354F9C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477" y="1682552"/>
            <a:ext cx="1114424" cy="1114424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D0C4640E-93BA-467A-984C-4039E28681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61" y="1699415"/>
            <a:ext cx="1114424" cy="1114424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1EB57FA-AE4A-4D72-821C-0C7587014A81}"/>
              </a:ext>
            </a:extLst>
          </p:cNvPr>
          <p:cNvSpPr txBox="1"/>
          <p:nvPr/>
        </p:nvSpPr>
        <p:spPr>
          <a:xfrm>
            <a:off x="2351494" y="2956637"/>
            <a:ext cx="12096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>
                <a:solidFill>
                  <a:schemeClr val="bg1"/>
                </a:solidFill>
              </a:rPr>
              <a:t>Original</a:t>
            </a:r>
            <a:r>
              <a:rPr lang="it-IT" sz="1400" dirty="0">
                <a:solidFill>
                  <a:schemeClr val="bg1"/>
                </a:solidFill>
              </a:rPr>
              <a:t> digit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06A9AD61-5075-4245-AD18-0CEE72A9B9DC}"/>
                  </a:ext>
                </a:extLst>
              </p:cNvPr>
              <p:cNvSpPr txBox="1"/>
              <p:nvPr/>
            </p:nvSpPr>
            <p:spPr>
              <a:xfrm>
                <a:off x="3962227" y="2956636"/>
                <a:ext cx="120967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400" dirty="0">
                    <a:solidFill>
                      <a:schemeClr val="bg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it-IT" sz="1400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π</m:t>
                    </m:r>
                    <m:r>
                      <a:rPr lang="it-IT" sz="140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/</m:t>
                    </m:r>
                  </m:oMath>
                </a14:m>
                <a:r>
                  <a:rPr lang="it-IT" sz="1400" dirty="0">
                    <a:solidFill>
                      <a:schemeClr val="bg1"/>
                    </a:solidFill>
                  </a:rPr>
                  <a:t>6 </a:t>
                </a:r>
                <a:r>
                  <a:rPr lang="it-IT" sz="1400" dirty="0" err="1">
                    <a:solidFill>
                      <a:schemeClr val="bg1"/>
                    </a:solidFill>
                  </a:rPr>
                  <a:t>rotation</a:t>
                </a:r>
                <a:endParaRPr lang="it-IT" sz="1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06A9AD61-5075-4245-AD18-0CEE72A9B9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2227" y="2956636"/>
                <a:ext cx="1209674" cy="307777"/>
              </a:xfrm>
              <a:prstGeom prst="rect">
                <a:avLst/>
              </a:prstGeom>
              <a:blipFill>
                <a:blip r:embed="rId5"/>
                <a:stretch>
                  <a:fillRect t="-3922" b="-19608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30739FF-EDC9-455B-BF25-DF67550F2257}"/>
              </a:ext>
            </a:extLst>
          </p:cNvPr>
          <p:cNvSpPr txBox="1"/>
          <p:nvPr/>
        </p:nvSpPr>
        <p:spPr>
          <a:xfrm>
            <a:off x="645511" y="2956636"/>
            <a:ext cx="12096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>
                <a:solidFill>
                  <a:schemeClr val="bg1"/>
                </a:solidFill>
              </a:rPr>
              <a:t>-</a:t>
            </a:r>
            <a:r>
              <a:rPr lang="el-GR" sz="1400" dirty="0">
                <a:solidFill>
                  <a:schemeClr val="bg1"/>
                </a:solidFill>
              </a:rPr>
              <a:t>π</a:t>
            </a:r>
            <a:r>
              <a:rPr lang="it-IT" sz="1400" dirty="0">
                <a:solidFill>
                  <a:schemeClr val="bg1"/>
                </a:solidFill>
              </a:rPr>
              <a:t>/6 </a:t>
            </a:r>
            <a:r>
              <a:rPr lang="it-IT" sz="1400" dirty="0" err="1">
                <a:solidFill>
                  <a:schemeClr val="bg1"/>
                </a:solidFill>
              </a:rPr>
              <a:t>rotation</a:t>
            </a:r>
            <a:endParaRPr lang="it-IT" sz="1400" dirty="0">
              <a:solidFill>
                <a:schemeClr val="bg1"/>
              </a:solidFill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FBACEF64-B28A-404E-86A9-B50F22A0DE2A}"/>
              </a:ext>
            </a:extLst>
          </p:cNvPr>
          <p:cNvSpPr txBox="1"/>
          <p:nvPr/>
        </p:nvSpPr>
        <p:spPr>
          <a:xfrm>
            <a:off x="5875380" y="335988"/>
            <a:ext cx="63166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seemed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the model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somewhat</a:t>
            </a:r>
            <a:r>
              <a:rPr lang="it-IT" dirty="0"/>
              <a:t> sensitive to the </a:t>
            </a:r>
            <a:r>
              <a:rPr lang="it-IT" dirty="0" err="1"/>
              <a:t>rotations</a:t>
            </a:r>
            <a:r>
              <a:rPr lang="it-IT" dirty="0"/>
              <a:t> (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expected</a:t>
            </a:r>
            <a:r>
              <a:rPr lang="it-IT" dirty="0"/>
              <a:t>), </a:t>
            </a:r>
            <a:r>
              <a:rPr lang="it-IT" dirty="0" err="1"/>
              <a:t>even</a:t>
            </a:r>
            <a:r>
              <a:rPr lang="it-IT" dirty="0"/>
              <a:t> the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insignificant</a:t>
            </a:r>
            <a:r>
              <a:rPr lang="it-IT" dirty="0"/>
              <a:t> </a:t>
            </a:r>
            <a:r>
              <a:rPr lang="it-IT" dirty="0" err="1"/>
              <a:t>ones</a:t>
            </a:r>
            <a:r>
              <a:rPr lang="it-IT" dirty="0"/>
              <a:t>; so i </a:t>
            </a:r>
            <a:r>
              <a:rPr lang="it-IT" dirty="0" err="1"/>
              <a:t>tried</a:t>
            </a:r>
            <a:r>
              <a:rPr lang="it-IT" dirty="0"/>
              <a:t> testing </a:t>
            </a:r>
            <a:r>
              <a:rPr lang="it-IT" dirty="0" err="1"/>
              <a:t>it</a:t>
            </a:r>
            <a:r>
              <a:rPr lang="it-IT" dirty="0"/>
              <a:t> in </a:t>
            </a:r>
            <a:r>
              <a:rPr lang="it-IT" dirty="0" err="1"/>
              <a:t>real</a:t>
            </a:r>
            <a:r>
              <a:rPr lang="it-IT" dirty="0"/>
              <a:t> time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opencv</a:t>
            </a:r>
            <a:r>
              <a:rPr lang="it-IT" dirty="0"/>
              <a:t>.</a:t>
            </a:r>
          </a:p>
        </p:txBody>
      </p:sp>
      <p:pic>
        <p:nvPicPr>
          <p:cNvPr id="19" name="Immagine 18">
            <a:extLst>
              <a:ext uri="{FF2B5EF4-FFF2-40B4-BE49-F238E27FC236}">
                <a16:creationId xmlns:a16="http://schemas.microsoft.com/office/drawing/2014/main" id="{E78466A6-2ABB-4EE8-837C-5047164DEB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41" y="3264413"/>
            <a:ext cx="4938400" cy="3197629"/>
          </a:xfrm>
          <a:prstGeom prst="rect">
            <a:avLst/>
          </a:prstGeom>
        </p:spPr>
      </p:pic>
      <p:pic>
        <p:nvPicPr>
          <p:cNvPr id="21" name="Immagine 20" descr="Immagine che contiene persona, parete, interni, uomo&#10;&#10;Descrizione generata automaticamente">
            <a:extLst>
              <a:ext uri="{FF2B5EF4-FFF2-40B4-BE49-F238E27FC236}">
                <a16:creationId xmlns:a16="http://schemas.microsoft.com/office/drawing/2014/main" id="{8502B089-9581-4AAD-A14B-DD472679CAF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5380" y="1611743"/>
            <a:ext cx="6316620" cy="5260649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34182EC6-DC3F-46C8-B3B9-68BC302AA73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62042"/>
            <a:ext cx="5875380" cy="394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688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9AD6E96-E185-44EB-A24A-730438862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23937"/>
          </a:xfrm>
          <a:solidFill>
            <a:srgbClr val="4C5254"/>
          </a:solidFill>
        </p:spPr>
        <p:txBody>
          <a:bodyPr>
            <a:noAutofit/>
          </a:bodyPr>
          <a:lstStyle/>
          <a:p>
            <a:pPr algn="ctr"/>
            <a:r>
              <a:rPr lang="it-IT" sz="4800" dirty="0" err="1">
                <a:solidFill>
                  <a:schemeClr val="bg1"/>
                </a:solidFill>
              </a:rPr>
              <a:t>Final</a:t>
            </a:r>
            <a:r>
              <a:rPr lang="it-IT" sz="4800" dirty="0">
                <a:solidFill>
                  <a:schemeClr val="bg1"/>
                </a:solidFill>
              </a:rPr>
              <a:t> </a:t>
            </a:r>
            <a:r>
              <a:rPr lang="it-IT" sz="4800" dirty="0" err="1">
                <a:solidFill>
                  <a:schemeClr val="bg1"/>
                </a:solidFill>
              </a:rPr>
              <a:t>considerations</a:t>
            </a:r>
            <a:endParaRPr lang="it-IT" sz="4800" dirty="0">
              <a:solidFill>
                <a:schemeClr val="bg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24A4EF9-D1B5-4E91-9F51-CA7397A9D337}"/>
              </a:ext>
            </a:extLst>
          </p:cNvPr>
          <p:cNvSpPr txBox="1"/>
          <p:nvPr/>
        </p:nvSpPr>
        <p:spPr>
          <a:xfrm>
            <a:off x="466726" y="1023938"/>
            <a:ext cx="562927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Blip>
                <a:blip r:embed="rId2"/>
              </a:buBlip>
            </a:pPr>
            <a:r>
              <a:rPr lang="it-IT" sz="2800" dirty="0" err="1"/>
              <a:t>Stacking</a:t>
            </a:r>
            <a:r>
              <a:rPr lang="it-IT" sz="2800" dirty="0"/>
              <a:t> </a:t>
            </a:r>
            <a:r>
              <a:rPr lang="it-IT" sz="2800" dirty="0" err="1"/>
              <a:t>RBMs</a:t>
            </a:r>
            <a:r>
              <a:rPr lang="it-IT" sz="2800" dirty="0"/>
              <a:t>, </a:t>
            </a:r>
            <a:r>
              <a:rPr lang="it-IT" sz="2800" dirty="0" err="1"/>
              <a:t>before</a:t>
            </a:r>
            <a:r>
              <a:rPr lang="it-IT" sz="2800" dirty="0"/>
              <a:t> </a:t>
            </a:r>
            <a:r>
              <a:rPr lang="it-IT" sz="2800" dirty="0" err="1"/>
              <a:t>passing</a:t>
            </a:r>
            <a:r>
              <a:rPr lang="it-IT" sz="2800" dirty="0"/>
              <a:t> the </a:t>
            </a:r>
            <a:r>
              <a:rPr lang="it-IT" sz="2800" dirty="0" err="1"/>
              <a:t>encodings</a:t>
            </a:r>
            <a:r>
              <a:rPr lang="it-IT" sz="2800" dirty="0"/>
              <a:t> to the </a:t>
            </a:r>
            <a:r>
              <a:rPr lang="it-IT" sz="2800" dirty="0" err="1"/>
              <a:t>classifier</a:t>
            </a:r>
            <a:r>
              <a:rPr lang="it-IT" sz="2800" dirty="0"/>
              <a:t>, </a:t>
            </a:r>
            <a:r>
              <a:rPr lang="it-IT" sz="2800" dirty="0" err="1"/>
              <a:t>didn’t</a:t>
            </a:r>
            <a:r>
              <a:rPr lang="it-IT" sz="2800" dirty="0"/>
              <a:t> </a:t>
            </a:r>
            <a:r>
              <a:rPr lang="it-IT" sz="2800" dirty="0" err="1"/>
              <a:t>have</a:t>
            </a:r>
            <a:r>
              <a:rPr lang="it-IT" sz="2800" dirty="0"/>
              <a:t> the </a:t>
            </a:r>
            <a:r>
              <a:rPr lang="it-IT" sz="2800" dirty="0" err="1"/>
              <a:t>desired</a:t>
            </a:r>
            <a:r>
              <a:rPr lang="it-IT" sz="2800" dirty="0"/>
              <a:t> </a:t>
            </a:r>
            <a:r>
              <a:rPr lang="it-IT" sz="2800" dirty="0" err="1"/>
              <a:t>effect</a:t>
            </a:r>
            <a:r>
              <a:rPr lang="it-IT" sz="2800" dirty="0"/>
              <a:t>, in some </a:t>
            </a:r>
            <a:r>
              <a:rPr lang="it-IT" sz="2800" dirty="0" err="1"/>
              <a:t>cases</a:t>
            </a:r>
            <a:r>
              <a:rPr lang="it-IT" sz="2800" dirty="0"/>
              <a:t> </a:t>
            </a:r>
            <a:r>
              <a:rPr lang="it-IT" sz="2800" dirty="0" err="1"/>
              <a:t>it</a:t>
            </a:r>
            <a:r>
              <a:rPr lang="it-IT" sz="2800" dirty="0"/>
              <a:t> made the </a:t>
            </a:r>
            <a:r>
              <a:rPr lang="it-IT" sz="2800" dirty="0" err="1"/>
              <a:t>accuracy</a:t>
            </a:r>
            <a:r>
              <a:rPr lang="it-IT" sz="2800" dirty="0"/>
              <a:t> </a:t>
            </a:r>
            <a:r>
              <a:rPr lang="it-IT" sz="2800" dirty="0" err="1"/>
              <a:t>worse</a:t>
            </a:r>
            <a:r>
              <a:rPr lang="it-IT" sz="2800" dirty="0"/>
              <a:t>;</a:t>
            </a:r>
          </a:p>
          <a:p>
            <a:pPr marL="285750" indent="-285750" algn="just">
              <a:buBlip>
                <a:blip r:embed="rId2"/>
              </a:buBlip>
            </a:pPr>
            <a:r>
              <a:rPr lang="it-IT" sz="2800" dirty="0"/>
              <a:t>CD-k </a:t>
            </a:r>
            <a:r>
              <a:rPr lang="it-IT" sz="2800" dirty="0" err="1"/>
              <a:t>was</a:t>
            </a:r>
            <a:r>
              <a:rPr lang="it-IT" sz="2800" dirty="0"/>
              <a:t> </a:t>
            </a:r>
            <a:r>
              <a:rPr lang="it-IT" sz="2800" dirty="0" err="1"/>
              <a:t>abandoned</a:t>
            </a:r>
            <a:r>
              <a:rPr lang="it-IT" sz="2800" dirty="0"/>
              <a:t> </a:t>
            </a:r>
            <a:r>
              <a:rPr lang="it-IT" sz="2800" dirty="0" err="1"/>
              <a:t>since</a:t>
            </a:r>
            <a:r>
              <a:rPr lang="it-IT" sz="2800" dirty="0"/>
              <a:t> </a:t>
            </a:r>
            <a:r>
              <a:rPr lang="it-IT" sz="2800" dirty="0" err="1"/>
              <a:t>it</a:t>
            </a:r>
            <a:r>
              <a:rPr lang="it-IT" sz="2800" dirty="0"/>
              <a:t> </a:t>
            </a:r>
            <a:r>
              <a:rPr lang="it-IT" sz="2800" dirty="0" err="1"/>
              <a:t>was</a:t>
            </a:r>
            <a:r>
              <a:rPr lang="it-IT" sz="2800" dirty="0"/>
              <a:t> </a:t>
            </a:r>
            <a:r>
              <a:rPr lang="it-IT" sz="2800" dirty="0" err="1"/>
              <a:t>too</a:t>
            </a:r>
            <a:r>
              <a:rPr lang="it-IT" sz="2800" dirty="0"/>
              <a:t> time </a:t>
            </a:r>
            <a:r>
              <a:rPr lang="it-IT" sz="2800" dirty="0" err="1"/>
              <a:t>expensive</a:t>
            </a:r>
            <a:r>
              <a:rPr lang="it-IT" sz="2800" dirty="0"/>
              <a:t> and </a:t>
            </a:r>
            <a:r>
              <a:rPr lang="it-IT" sz="2800" dirty="0" err="1"/>
              <a:t>it</a:t>
            </a:r>
            <a:r>
              <a:rPr lang="it-IT" sz="2800" dirty="0"/>
              <a:t> </a:t>
            </a:r>
            <a:r>
              <a:rPr lang="it-IT" sz="2800" dirty="0" err="1"/>
              <a:t>didn’t</a:t>
            </a:r>
            <a:r>
              <a:rPr lang="it-IT" sz="2800" dirty="0"/>
              <a:t> produce </a:t>
            </a:r>
            <a:r>
              <a:rPr lang="it-IT" sz="2800" dirty="0" err="1"/>
              <a:t>any</a:t>
            </a:r>
            <a:r>
              <a:rPr lang="it-IT" sz="2800" dirty="0"/>
              <a:t> </a:t>
            </a:r>
            <a:r>
              <a:rPr lang="it-IT" sz="2800" dirty="0" err="1"/>
              <a:t>visible</a:t>
            </a:r>
            <a:r>
              <a:rPr lang="it-IT" sz="2800" dirty="0"/>
              <a:t> </a:t>
            </a:r>
            <a:r>
              <a:rPr lang="it-IT" sz="2800" dirty="0" err="1"/>
              <a:t>improvement</a:t>
            </a:r>
            <a:r>
              <a:rPr lang="it-IT" sz="2800" dirty="0"/>
              <a:t> on the </a:t>
            </a:r>
            <a:r>
              <a:rPr lang="it-IT" sz="2800" dirty="0" err="1"/>
              <a:t>final</a:t>
            </a:r>
            <a:r>
              <a:rPr lang="it-IT" sz="2800" dirty="0"/>
              <a:t> </a:t>
            </a:r>
            <a:r>
              <a:rPr lang="it-IT" sz="2800" dirty="0" err="1"/>
              <a:t>accuracy</a:t>
            </a:r>
            <a:r>
              <a:rPr lang="it-IT" sz="2800" dirty="0"/>
              <a:t>;</a:t>
            </a:r>
          </a:p>
          <a:p>
            <a:pPr marL="285750" indent="-285750" algn="just">
              <a:buBlip>
                <a:blip r:embed="rId2"/>
              </a:buBlip>
            </a:pPr>
            <a:r>
              <a:rPr lang="it-IT" sz="2800" dirty="0"/>
              <a:t>The random </a:t>
            </a:r>
            <a:r>
              <a:rPr lang="it-IT" sz="2800" dirty="0" err="1"/>
              <a:t>rotation</a:t>
            </a:r>
            <a:r>
              <a:rPr lang="it-IT" sz="2800" dirty="0"/>
              <a:t> </a:t>
            </a:r>
            <a:r>
              <a:rPr lang="it-IT" sz="2800" dirty="0" err="1"/>
              <a:t>were</a:t>
            </a:r>
            <a:r>
              <a:rPr lang="it-IT" sz="2800" dirty="0"/>
              <a:t> limited in the range [-</a:t>
            </a:r>
            <a:r>
              <a:rPr lang="el-GR" sz="2800" dirty="0"/>
              <a:t> π</a:t>
            </a:r>
            <a:r>
              <a:rPr lang="it-IT" sz="2800" dirty="0"/>
              <a:t>/4, </a:t>
            </a:r>
            <a:r>
              <a:rPr lang="el-GR" sz="2800" dirty="0"/>
              <a:t>π</a:t>
            </a:r>
            <a:r>
              <a:rPr lang="it-IT" sz="2800" dirty="0"/>
              <a:t>/4], </a:t>
            </a:r>
            <a:r>
              <a:rPr lang="it-IT" sz="2800" dirty="0" err="1"/>
              <a:t>any</a:t>
            </a:r>
            <a:r>
              <a:rPr lang="it-IT" sz="2800" dirty="0"/>
              <a:t> more </a:t>
            </a:r>
            <a:r>
              <a:rPr lang="it-IT" sz="2800" dirty="0" err="1"/>
              <a:t>rotations</a:t>
            </a:r>
            <a:r>
              <a:rPr lang="it-IT" sz="2800" dirty="0"/>
              <a:t> </a:t>
            </a:r>
            <a:r>
              <a:rPr lang="it-IT" sz="2800" dirty="0" err="1"/>
              <a:t>would</a:t>
            </a:r>
            <a:r>
              <a:rPr lang="it-IT" sz="2800" dirty="0"/>
              <a:t> </a:t>
            </a:r>
            <a:r>
              <a:rPr lang="it-IT" sz="2800" dirty="0" err="1"/>
              <a:t>have</a:t>
            </a:r>
            <a:r>
              <a:rPr lang="it-IT" sz="2800" dirty="0"/>
              <a:t> made the test </a:t>
            </a:r>
            <a:r>
              <a:rPr lang="it-IT" sz="2800" dirty="0" err="1"/>
              <a:t>useless</a:t>
            </a:r>
            <a:r>
              <a:rPr lang="it-IT" sz="2800" dirty="0"/>
              <a:t>;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D3FCCCF-ACEF-4909-81F2-18E77E769092}"/>
              </a:ext>
            </a:extLst>
          </p:cNvPr>
          <p:cNvSpPr txBox="1"/>
          <p:nvPr/>
        </p:nvSpPr>
        <p:spPr>
          <a:xfrm>
            <a:off x="6238874" y="1023938"/>
            <a:ext cx="562927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Blip>
                <a:blip r:embed="rId2"/>
              </a:buBlip>
            </a:pPr>
            <a:r>
              <a:rPr lang="it-IT" sz="2800" dirty="0"/>
              <a:t>The </a:t>
            </a:r>
            <a:r>
              <a:rPr lang="it-IT" sz="2800" dirty="0" err="1"/>
              <a:t>real</a:t>
            </a:r>
            <a:r>
              <a:rPr lang="it-IT" sz="2800" dirty="0"/>
              <a:t> time </a:t>
            </a:r>
            <a:r>
              <a:rPr lang="it-IT" sz="2800" dirty="0" err="1"/>
              <a:t>recognition</a:t>
            </a:r>
            <a:r>
              <a:rPr lang="it-IT" sz="2800" dirty="0"/>
              <a:t> works </a:t>
            </a:r>
            <a:r>
              <a:rPr lang="it-IT" sz="2800" dirty="0" err="1"/>
              <a:t>only</a:t>
            </a:r>
            <a:r>
              <a:rPr lang="it-IT" sz="2800" dirty="0"/>
              <a:t> </a:t>
            </a:r>
            <a:r>
              <a:rPr lang="it-IT" sz="2800" dirty="0" err="1"/>
              <a:t>if</a:t>
            </a:r>
            <a:r>
              <a:rPr lang="it-IT" sz="2800" dirty="0"/>
              <a:t> the </a:t>
            </a:r>
            <a:r>
              <a:rPr lang="it-IT" sz="2800" dirty="0" err="1"/>
              <a:t>digits</a:t>
            </a:r>
            <a:r>
              <a:rPr lang="it-IT" sz="2800" dirty="0"/>
              <a:t> are </a:t>
            </a:r>
            <a:r>
              <a:rPr lang="it-IT" sz="2800" dirty="0" err="1"/>
              <a:t>written</a:t>
            </a:r>
            <a:r>
              <a:rPr lang="it-IT" sz="2800" dirty="0"/>
              <a:t> with a </a:t>
            </a:r>
            <a:r>
              <a:rPr lang="it-IT" sz="2800" dirty="0" err="1"/>
              <a:t>decent</a:t>
            </a:r>
            <a:r>
              <a:rPr lang="it-IT" sz="2800" dirty="0"/>
              <a:t>-size font, </a:t>
            </a:r>
            <a:r>
              <a:rPr lang="it-IT" sz="2800" dirty="0" err="1"/>
              <a:t>otherwise</a:t>
            </a:r>
            <a:r>
              <a:rPr lang="it-IT" sz="2800" dirty="0"/>
              <a:t> the network </a:t>
            </a:r>
            <a:r>
              <a:rPr lang="it-IT" sz="2800" dirty="0" err="1"/>
              <a:t>would</a:t>
            </a:r>
            <a:r>
              <a:rPr lang="it-IT" sz="2800" dirty="0"/>
              <a:t> </a:t>
            </a:r>
            <a:r>
              <a:rPr lang="it-IT" sz="2800" dirty="0" err="1"/>
              <a:t>receive</a:t>
            </a:r>
            <a:r>
              <a:rPr lang="it-IT" sz="2800" dirty="0"/>
              <a:t> a </a:t>
            </a:r>
            <a:r>
              <a:rPr lang="it-IT" sz="2800" dirty="0" err="1"/>
              <a:t>very</a:t>
            </a:r>
            <a:r>
              <a:rPr lang="it-IT" sz="2800" dirty="0"/>
              <a:t> </a:t>
            </a:r>
            <a:r>
              <a:rPr lang="it-IT" sz="2800" dirty="0" err="1"/>
              <a:t>noised</a:t>
            </a:r>
            <a:r>
              <a:rPr lang="it-IT" sz="2800" dirty="0"/>
              <a:t> pattern.</a:t>
            </a:r>
          </a:p>
          <a:p>
            <a:pPr marL="285750" indent="-285750" algn="just">
              <a:buBlip>
                <a:blip r:embed="rId2"/>
              </a:buBlip>
            </a:pPr>
            <a:r>
              <a:rPr lang="it-IT" sz="2800" dirty="0" err="1"/>
              <a:t>Even</a:t>
            </a:r>
            <a:r>
              <a:rPr lang="it-IT" sz="2800" dirty="0"/>
              <a:t> </a:t>
            </a:r>
            <a:r>
              <a:rPr lang="it-IT" sz="2800" dirty="0" err="1"/>
              <a:t>though</a:t>
            </a:r>
            <a:r>
              <a:rPr lang="it-IT" sz="2800" dirty="0"/>
              <a:t> i </a:t>
            </a:r>
            <a:r>
              <a:rPr lang="it-IT" sz="2800" dirty="0" err="1"/>
              <a:t>obtained</a:t>
            </a:r>
            <a:r>
              <a:rPr lang="it-IT" sz="2800" dirty="0"/>
              <a:t> </a:t>
            </a:r>
            <a:r>
              <a:rPr lang="it-IT" sz="2800" dirty="0" err="1"/>
              <a:t>nice</a:t>
            </a:r>
            <a:r>
              <a:rPr lang="it-IT" sz="2800" dirty="0"/>
              <a:t> </a:t>
            </a:r>
            <a:r>
              <a:rPr lang="it-IT" sz="2800" dirty="0" err="1"/>
              <a:t>results</a:t>
            </a:r>
            <a:r>
              <a:rPr lang="it-IT" sz="2800" dirty="0"/>
              <a:t> with a </a:t>
            </a:r>
            <a:r>
              <a:rPr lang="it-IT" sz="2800" dirty="0" err="1"/>
              <a:t>simple</a:t>
            </a:r>
            <a:r>
              <a:rPr lang="it-IT" sz="2800" dirty="0"/>
              <a:t> network, the </a:t>
            </a:r>
            <a:r>
              <a:rPr lang="it-IT" sz="2800" dirty="0" err="1"/>
              <a:t>same</a:t>
            </a:r>
            <a:r>
              <a:rPr lang="it-IT" sz="2800" dirty="0"/>
              <a:t> </a:t>
            </a:r>
            <a:r>
              <a:rPr lang="it-IT" sz="2800" dirty="0" err="1"/>
              <a:t>results</a:t>
            </a:r>
            <a:r>
              <a:rPr lang="it-IT" sz="2800" dirty="0"/>
              <a:t> can be </a:t>
            </a:r>
            <a:r>
              <a:rPr lang="it-IT" sz="2800" dirty="0" err="1"/>
              <a:t>achieved</a:t>
            </a:r>
            <a:r>
              <a:rPr lang="it-IT" sz="2800" dirty="0"/>
              <a:t> with </a:t>
            </a:r>
            <a:r>
              <a:rPr lang="it-IT" sz="2800" dirty="0" err="1"/>
              <a:t>fewer</a:t>
            </a:r>
            <a:r>
              <a:rPr lang="it-IT" sz="2800" dirty="0"/>
              <a:t> and </a:t>
            </a:r>
            <a:r>
              <a:rPr lang="it-IT" sz="2800" dirty="0" err="1"/>
              <a:t>smaller</a:t>
            </a:r>
            <a:r>
              <a:rPr lang="it-IT" sz="2800" dirty="0"/>
              <a:t> </a:t>
            </a:r>
            <a:r>
              <a:rPr lang="it-IT" sz="2800" dirty="0" err="1"/>
              <a:t>layers</a:t>
            </a:r>
            <a:r>
              <a:rPr lang="it-IT" sz="2800" dirty="0"/>
              <a:t> in the </a:t>
            </a:r>
            <a:r>
              <a:rPr lang="it-IT" sz="2800" dirty="0" err="1"/>
              <a:t>classifier</a:t>
            </a:r>
            <a:r>
              <a:rPr lang="it-IT" sz="2800" dirty="0"/>
              <a:t>.</a:t>
            </a:r>
          </a:p>
          <a:p>
            <a:pPr algn="just"/>
            <a:endParaRPr lang="it-IT" sz="2800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750A046-86C0-4FF8-97E6-26F670BBFA07}"/>
              </a:ext>
            </a:extLst>
          </p:cNvPr>
          <p:cNvSpPr txBox="1"/>
          <p:nvPr/>
        </p:nvSpPr>
        <p:spPr>
          <a:xfrm>
            <a:off x="7867650" y="6344722"/>
            <a:ext cx="4324350" cy="523220"/>
          </a:xfrm>
          <a:prstGeom prst="rect">
            <a:avLst/>
          </a:prstGeom>
          <a:solidFill>
            <a:srgbClr val="4C5254"/>
          </a:solidFill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</a:rPr>
              <a:t>Thank </a:t>
            </a:r>
            <a:r>
              <a:rPr lang="it-IT" sz="2800" dirty="0" err="1">
                <a:solidFill>
                  <a:schemeClr val="bg1"/>
                </a:solidFill>
              </a:rPr>
              <a:t>you</a:t>
            </a:r>
            <a:r>
              <a:rPr lang="it-IT" sz="2800" dirty="0">
                <a:solidFill>
                  <a:schemeClr val="bg1"/>
                </a:solidFill>
              </a:rPr>
              <a:t> for </a:t>
            </a:r>
            <a:r>
              <a:rPr lang="it-IT" sz="2800" dirty="0" err="1">
                <a:solidFill>
                  <a:schemeClr val="bg1"/>
                </a:solidFill>
              </a:rPr>
              <a:t>your</a:t>
            </a:r>
            <a:r>
              <a:rPr lang="it-IT" sz="2800" dirty="0">
                <a:solidFill>
                  <a:schemeClr val="bg1"/>
                </a:solidFill>
              </a:rPr>
              <a:t> </a:t>
            </a:r>
            <a:r>
              <a:rPr lang="it-IT" sz="2800" dirty="0" err="1">
                <a:solidFill>
                  <a:schemeClr val="bg1"/>
                </a:solidFill>
              </a:rPr>
              <a:t>attention</a:t>
            </a:r>
            <a:endParaRPr lang="it-IT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802358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839</TotalTime>
  <Words>235</Words>
  <Application>Microsoft Office PowerPoint</Application>
  <PresentationFormat>Widescreen</PresentationFormat>
  <Paragraphs>27</Paragraphs>
  <Slides>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Tema di Office</vt:lpstr>
      <vt:lpstr>Midterm 2 Assignment 3</vt:lpstr>
      <vt:lpstr>RBM Code</vt:lpstr>
      <vt:lpstr>Presentazione standard di PowerPoint</vt:lpstr>
      <vt:lpstr>What if we rotate the digits by a few radiants?</vt:lpstr>
      <vt:lpstr>Final considerations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Midterm1 Assignment 3</dc:title>
  <dc:creator>Alessandro Ristori</dc:creator>
  <cp:lastModifiedBy>Alessandro Ristori</cp:lastModifiedBy>
  <cp:revision>26</cp:revision>
  <dcterms:created xsi:type="dcterms:W3CDTF">2021-04-30T14:18:01Z</dcterms:created>
  <dcterms:modified xsi:type="dcterms:W3CDTF">2021-05-02T16:12:51Z</dcterms:modified>
</cp:coreProperties>
</file>

<file path=docProps/thumbnail.jpeg>
</file>